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825174-71BA-9115-4BB5-E83F897EE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F0F20D-E201-31B8-0DE8-46FA0EA2A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9543D4-B179-31B6-2750-3375434B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865-09B2-4199-83F6-3BB50F880297}" type="datetimeFigureOut">
              <a:rPr lang="fr-FR" smtClean="0"/>
              <a:t>26/02/2024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33D056-928A-9071-A6FE-341D46908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935D58-6717-AE30-55D7-8CB51B95D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A168-587B-4933-A570-ACE4715AC4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375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BC35C-0E51-1672-01B6-B416EFEAE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2A6226-328A-8E26-DBC6-8F1B3398A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E55BD2-4F5E-01D5-B2A6-FD37532A0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865-09B2-4199-83F6-3BB50F880297}" type="datetimeFigureOut">
              <a:rPr lang="fr-FR" smtClean="0"/>
              <a:t>26/02/2024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3BCB82-F592-38EE-8992-146A0FFED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8054A8-AC22-07E0-84FF-A609E9840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A168-587B-4933-A570-ACE4715AC4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785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32C86CB-674A-F579-E9D8-F600C5176D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D19C87-3CAE-A718-4B57-E0C32EFBC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86E0C4-8109-0321-0110-7F3AEC78F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865-09B2-4199-83F6-3BB50F880297}" type="datetimeFigureOut">
              <a:rPr lang="fr-FR" smtClean="0"/>
              <a:t>26/02/2024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FAE252-9EE7-D93B-AC1E-140DDBC4B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E648DC-1B68-8AB5-434C-2383ACD19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A168-587B-4933-A570-ACE4715AC4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412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594464C9-8E8A-4959-91DE-AFCF5501E3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15808" y="97127"/>
            <a:ext cx="1489335" cy="1214434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EC05B2F-7E21-4475-992A-2471C00B0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1157" y="279546"/>
            <a:ext cx="9235595" cy="660111"/>
          </a:xfrm>
          <a:prstGeom prst="rect">
            <a:avLst/>
          </a:prstGeom>
        </p:spPr>
        <p:txBody>
          <a:bodyPr/>
          <a:lstStyle>
            <a:lvl1pPr algn="l">
              <a:defRPr sz="2800"/>
            </a:lvl1pPr>
          </a:lstStyle>
          <a:p>
            <a:r>
              <a:rPr lang="fr-FR" dirty="0"/>
              <a:t>Modifiez le style du titre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FAB5B3F9-34BF-4E56-8A2A-49A5335EDF06}"/>
              </a:ext>
            </a:extLst>
          </p:cNvPr>
          <p:cNvCxnSpPr/>
          <p:nvPr userDrawn="1"/>
        </p:nvCxnSpPr>
        <p:spPr>
          <a:xfrm>
            <a:off x="1391613" y="609601"/>
            <a:ext cx="1182255" cy="0"/>
          </a:xfrm>
          <a:prstGeom prst="line">
            <a:avLst/>
          </a:prstGeom>
          <a:ln w="19050">
            <a:solidFill>
              <a:srgbClr val="7A9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>
            <a:extLst>
              <a:ext uri="{FF2B5EF4-FFF2-40B4-BE49-F238E27FC236}">
                <a16:creationId xmlns:a16="http://schemas.microsoft.com/office/drawing/2014/main" id="{9B58F517-9325-45F7-95D3-3A2BB6FB2A7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11" y="6127581"/>
            <a:ext cx="805000" cy="603294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F9DD5B-4BDD-4452-9DBD-9462CA6D3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14181" y="6365751"/>
            <a:ext cx="1390843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4CB84201-0DB2-4381-AA69-319900D1DB17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79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A3AB07-3D24-F35A-8F63-21BF80ECC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EBC33-13C0-5346-C431-FB3F45830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B806CB-1393-C4D5-B9E2-6D97757D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865-09B2-4199-83F6-3BB50F880297}" type="datetimeFigureOut">
              <a:rPr lang="fr-FR" smtClean="0"/>
              <a:t>26/02/2024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473510-6F56-55BF-9F35-EF3C27AA2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D262EE-1746-E86C-576B-29F8AE212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A168-587B-4933-A570-ACE4715AC4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96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2C537E-834D-1A6B-E48C-7E8816F46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A23C48-6921-D95A-A4BF-9E70C95A0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4FC423-1399-44DC-563B-FA0C012FF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865-09B2-4199-83F6-3BB50F880297}" type="datetimeFigureOut">
              <a:rPr lang="fr-FR" smtClean="0"/>
              <a:t>26/02/2024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960B72-E62C-0099-EAD9-E589F620D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F83CF0-760B-27F1-A660-4169FA7B2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A168-587B-4933-A570-ACE4715AC4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9331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AA68A1-67C9-02D3-4D31-F67315A09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5342AA-6D83-5C5F-E1FF-8000F0B475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575A433-D6DE-C427-D79B-4505AF8CF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440C75-2956-1895-38A9-CE33B9FDA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865-09B2-4199-83F6-3BB50F880297}" type="datetimeFigureOut">
              <a:rPr lang="fr-FR" smtClean="0"/>
              <a:t>26/02/2024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D34A1B-597E-FBBE-48AD-3C79E186D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66D6FFD-0834-03FC-7D35-F307D4212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A168-587B-4933-A570-ACE4715AC4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81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B78E56-134D-35EA-93BC-D3352960F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C72786-D4B2-5276-05C3-0609914D8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1ACE009-AA58-7854-DEDF-E71B8FC00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3CDCD74-2042-CCE4-A491-01A946F6D7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F064B76-6F3C-69BE-8052-0499FA4186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2CAEC00-0D69-2801-1C67-8EAE4AB42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865-09B2-4199-83F6-3BB50F880297}" type="datetimeFigureOut">
              <a:rPr lang="fr-FR" smtClean="0"/>
              <a:t>26/02/2024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C8FB813-30B3-D29B-7505-3FEFC8460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DBBDFD8-CFBE-9C26-16AD-A99E27F7F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A168-587B-4933-A570-ACE4715AC4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31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757469-BAF8-EF71-ECD1-85E25A7AC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EF1F341-3387-7C71-7624-277EDA4C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865-09B2-4199-83F6-3BB50F880297}" type="datetimeFigureOut">
              <a:rPr lang="fr-FR" smtClean="0"/>
              <a:t>26/02/2024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2F09523-F9B7-AE15-45C9-E97457AD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6A638A6-BA5C-7C85-D92D-EC7BAD4E0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A168-587B-4933-A570-ACE4715AC4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098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EFC33F4-DAD4-B29F-0B6D-45C1B4E9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865-09B2-4199-83F6-3BB50F880297}" type="datetimeFigureOut">
              <a:rPr lang="fr-FR" smtClean="0"/>
              <a:t>26/02/2024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CC2478F-CD47-E6C8-7BF9-7A62C6E42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FFE2B2C-ED74-8999-4717-46CA2AC22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A168-587B-4933-A570-ACE4715AC4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3956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458792-25F4-482A-1024-641514C13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345833-E436-CF76-1059-9F14144DD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C22246-B143-6464-BBDB-67951D72DB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87D2D9-B443-8688-B08A-F4E2FEADD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865-09B2-4199-83F6-3BB50F880297}" type="datetimeFigureOut">
              <a:rPr lang="fr-FR" smtClean="0"/>
              <a:t>26/02/2024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4B418B-1DBA-A41B-339C-E0056FDCD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70B157-60A3-B5EC-30CA-901FD985B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A168-587B-4933-A570-ACE4715AC4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362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0B3C8D-F18D-F24F-4B04-4321CE3F8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87BFDE3-28CA-D67A-4DB6-8D6498E13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D6A7278-7E5D-73AE-4A63-B21A41D31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AE3369-416E-36B2-6D93-3B5A7AFE1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865-09B2-4199-83F6-3BB50F880297}" type="datetimeFigureOut">
              <a:rPr lang="fr-FR" smtClean="0"/>
              <a:t>26/02/2024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DD49DC-A18F-3D7B-3200-AC7EEED3D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5975CB-9A1B-6B55-E08C-28F1EF76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A168-587B-4933-A570-ACE4715AC4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01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CA268B1-7A44-008C-99EE-A05C2688C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6F5389-5575-A9B0-1A81-119906FF9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A52863-54CF-FDE6-FD00-D4BAAEBFA7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D865-09B2-4199-83F6-3BB50F880297}" type="datetimeFigureOut">
              <a:rPr lang="fr-FR" smtClean="0"/>
              <a:t>26/02/2024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80B8B1-443D-5662-924A-A95F98279F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53D8E1-5F66-0914-B4B5-4E79D1924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FA168-587B-4933-A570-ACE4715AC4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986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B8A301-5B75-4ABB-90F4-623BDABD7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L’index Egalité Femmes-Hommes 2023 (Données 2023)</a:t>
            </a:r>
          </a:p>
        </p:txBody>
      </p:sp>
      <p:graphicFrame>
        <p:nvGraphicFramePr>
          <p:cNvPr id="3" name="Tableau 8">
            <a:extLst>
              <a:ext uri="{FF2B5EF4-FFF2-40B4-BE49-F238E27FC236}">
                <a16:creationId xmlns:a16="http://schemas.microsoft.com/office/drawing/2014/main" id="{5E1C26DE-FE67-4B34-ACD3-3D5B1F52B752}"/>
              </a:ext>
            </a:extLst>
          </p:cNvPr>
          <p:cNvGraphicFramePr>
            <a:graphicFrameLocks/>
          </p:cNvGraphicFramePr>
          <p:nvPr/>
        </p:nvGraphicFramePr>
        <p:xfrm>
          <a:off x="2499252" y="1290797"/>
          <a:ext cx="7784931" cy="53064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00862">
                  <a:extLst>
                    <a:ext uri="{9D8B030D-6E8A-4147-A177-3AD203B41FA5}">
                      <a16:colId xmlns:a16="http://schemas.microsoft.com/office/drawing/2014/main" val="1931043087"/>
                    </a:ext>
                  </a:extLst>
                </a:gridCol>
                <a:gridCol w="977008">
                  <a:extLst>
                    <a:ext uri="{9D8B030D-6E8A-4147-A177-3AD203B41FA5}">
                      <a16:colId xmlns:a16="http://schemas.microsoft.com/office/drawing/2014/main" val="2423296189"/>
                    </a:ext>
                  </a:extLst>
                </a:gridCol>
                <a:gridCol w="751110">
                  <a:extLst>
                    <a:ext uri="{9D8B030D-6E8A-4147-A177-3AD203B41FA5}">
                      <a16:colId xmlns:a16="http://schemas.microsoft.com/office/drawing/2014/main" val="1812259008"/>
                    </a:ext>
                  </a:extLst>
                </a:gridCol>
                <a:gridCol w="751110">
                  <a:extLst>
                    <a:ext uri="{9D8B030D-6E8A-4147-A177-3AD203B41FA5}">
                      <a16:colId xmlns:a16="http://schemas.microsoft.com/office/drawing/2014/main" val="4208007367"/>
                    </a:ext>
                  </a:extLst>
                </a:gridCol>
                <a:gridCol w="715083">
                  <a:extLst>
                    <a:ext uri="{9D8B030D-6E8A-4147-A177-3AD203B41FA5}">
                      <a16:colId xmlns:a16="http://schemas.microsoft.com/office/drawing/2014/main" val="3379843998"/>
                    </a:ext>
                  </a:extLst>
                </a:gridCol>
                <a:gridCol w="715084">
                  <a:extLst>
                    <a:ext uri="{9D8B030D-6E8A-4147-A177-3AD203B41FA5}">
                      <a16:colId xmlns:a16="http://schemas.microsoft.com/office/drawing/2014/main" val="584740420"/>
                    </a:ext>
                  </a:extLst>
                </a:gridCol>
                <a:gridCol w="774674">
                  <a:extLst>
                    <a:ext uri="{9D8B030D-6E8A-4147-A177-3AD203B41FA5}">
                      <a16:colId xmlns:a16="http://schemas.microsoft.com/office/drawing/2014/main" val="1166208430"/>
                    </a:ext>
                  </a:extLst>
                </a:gridCol>
              </a:tblGrid>
              <a:tr h="51012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Note Maximum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FRIAL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FRIAL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FRIAL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UES FRIAL</a:t>
                      </a:r>
                    </a:p>
                    <a:p>
                      <a:pPr algn="ctr"/>
                      <a:r>
                        <a:rPr lang="fr-FR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UES FRIAL </a:t>
                      </a:r>
                    </a:p>
                    <a:p>
                      <a:pPr algn="ctr"/>
                      <a:r>
                        <a:rPr lang="fr-FR" dirty="0"/>
                        <a:t>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932967"/>
                  </a:ext>
                </a:extLst>
              </a:tr>
              <a:tr h="450113">
                <a:tc>
                  <a:txBody>
                    <a:bodyPr/>
                    <a:lstStyle/>
                    <a:p>
                      <a:r>
                        <a:rPr lang="fr-FR" dirty="0"/>
                        <a:t>Indicateur 1 : Ecart de rémunération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316394"/>
                  </a:ext>
                </a:extLst>
              </a:tr>
              <a:tr h="643019">
                <a:tc>
                  <a:txBody>
                    <a:bodyPr/>
                    <a:lstStyle/>
                    <a:p>
                      <a:r>
                        <a:rPr lang="fr-FR" dirty="0"/>
                        <a:t>Indicateur 2 : Ecart d’augmentations individuelles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9625"/>
                  </a:ext>
                </a:extLst>
              </a:tr>
              <a:tr h="450113">
                <a:tc>
                  <a:txBody>
                    <a:bodyPr/>
                    <a:lstStyle/>
                    <a:p>
                      <a:r>
                        <a:rPr lang="fr-FR" dirty="0"/>
                        <a:t>Indicateur 3 : Ecart de promotions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0297"/>
                  </a:ext>
                </a:extLst>
              </a:tr>
              <a:tr h="643019">
                <a:tc>
                  <a:txBody>
                    <a:bodyPr/>
                    <a:lstStyle/>
                    <a:p>
                      <a:r>
                        <a:rPr lang="fr-FR" dirty="0"/>
                        <a:t>Indicateur 4 : % de salariés augmentés au retour de congé maternité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693266"/>
                  </a:ext>
                </a:extLst>
              </a:tr>
              <a:tr h="835924">
                <a:tc>
                  <a:txBody>
                    <a:bodyPr/>
                    <a:lstStyle/>
                    <a:p>
                      <a:r>
                        <a:rPr lang="fr-FR" dirty="0"/>
                        <a:t>Indicateur 5 : Nombre de salariés du sexe sous-représenté parmi les 10 plus hautes rémunérations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302267"/>
                  </a:ext>
                </a:extLst>
              </a:tr>
              <a:tr h="257208">
                <a:tc>
                  <a:txBody>
                    <a:bodyPr/>
                    <a:lstStyle/>
                    <a:p>
                      <a:r>
                        <a:rPr lang="fr-FR" dirty="0"/>
                        <a:t>INDEX (sur 100 points)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rgbClr val="515151"/>
                          </a:solidFill>
                        </a:rPr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27172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CB9F753C-D9FB-4890-98FC-AE9343119187}"/>
              </a:ext>
            </a:extLst>
          </p:cNvPr>
          <p:cNvSpPr/>
          <p:nvPr/>
        </p:nvSpPr>
        <p:spPr>
          <a:xfrm>
            <a:off x="6574173" y="1290796"/>
            <a:ext cx="763399" cy="5287659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5826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Grand écran</PresentationFormat>
  <Paragraphs>51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L’index Egalité Femmes-Hommes 2023 (Données 2023)</vt:lpstr>
    </vt:vector>
  </TitlesOfParts>
  <Company>FRIAL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L’index Egalité Femmes-Hommes 2023 (Données 2023)</dc:title>
  <dc:creator>Sabrina LARUELLE / FRIAL</dc:creator>
  <cp:lastModifiedBy>Sabrina LARUELLE / FRIAL</cp:lastModifiedBy>
  <cp:revision>1</cp:revision>
  <dcterms:created xsi:type="dcterms:W3CDTF">2024-02-26T14:29:40Z</dcterms:created>
  <dcterms:modified xsi:type="dcterms:W3CDTF">2024-02-26T14:30:26Z</dcterms:modified>
</cp:coreProperties>
</file>